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1" r:id="rId4"/>
    <p:sldId id="320" r:id="rId5"/>
    <p:sldId id="312" r:id="rId6"/>
    <p:sldId id="313" r:id="rId7"/>
    <p:sldId id="314" r:id="rId8"/>
    <p:sldId id="315" r:id="rId9"/>
    <p:sldId id="319" r:id="rId10"/>
    <p:sldId id="316" r:id="rId11"/>
    <p:sldId id="317" r:id="rId12"/>
    <p:sldId id="321" r:id="rId1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8BB6F-B019-4D30-84E5-CB56F76DA2E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13185B-7FEE-4C87-9F57-59436B6256CA}">
      <dgm:prSet/>
      <dgm:spPr/>
      <dgm:t>
        <a:bodyPr/>
        <a:lstStyle/>
        <a:p>
          <a:r>
            <a:rPr lang="en-US" dirty="0"/>
            <a:t>Matplotlib and Seaborn for Data Visualization</a:t>
          </a:r>
        </a:p>
      </dgm:t>
    </dgm:pt>
    <dgm:pt modelId="{8990D942-E29A-4510-960F-27F2B1870B64}" type="parTrans" cxnId="{5850E273-6994-457F-8A79-91FB3A2C4EAB}">
      <dgm:prSet/>
      <dgm:spPr/>
      <dgm:t>
        <a:bodyPr/>
        <a:lstStyle/>
        <a:p>
          <a:endParaRPr lang="en-US"/>
        </a:p>
      </dgm:t>
    </dgm:pt>
    <dgm:pt modelId="{8AAF5DDF-58BB-4219-989D-5057D75A0821}" type="sibTrans" cxnId="{5850E273-6994-457F-8A79-91FB3A2C4EAB}">
      <dgm:prSet/>
      <dgm:spPr/>
      <dgm:t>
        <a:bodyPr/>
        <a:lstStyle/>
        <a:p>
          <a:endParaRPr lang="en-US"/>
        </a:p>
      </dgm:t>
    </dgm:pt>
    <dgm:pt modelId="{9E0114A0-5B23-4E44-AE26-089898BBBC5A}">
      <dgm:prSet/>
      <dgm:spPr/>
      <dgm:t>
        <a:bodyPr/>
        <a:lstStyle/>
        <a:p>
          <a:r>
            <a:rPr lang="en-US" dirty="0"/>
            <a:t>Pandas: </a:t>
          </a:r>
          <a:r>
            <a:rPr lang="en-US" dirty="0" err="1"/>
            <a:t>Groupby</a:t>
          </a:r>
          <a:r>
            <a:rPr lang="en-US" dirty="0"/>
            <a:t>, Adding and Removing Rows and Columns, Renaming the existing columns, loc and </a:t>
          </a:r>
          <a:r>
            <a:rPr lang="en-US" dirty="0" err="1"/>
            <a:t>iloc</a:t>
          </a:r>
          <a:endParaRPr lang="en-PK" dirty="0"/>
        </a:p>
      </dgm:t>
    </dgm:pt>
    <dgm:pt modelId="{7FEE4409-65BA-456B-98B5-086DD20B3E05}" type="parTrans" cxnId="{BAF56672-0AA1-4C7C-AAF6-34D66C5DC2BC}">
      <dgm:prSet/>
      <dgm:spPr/>
      <dgm:t>
        <a:bodyPr/>
        <a:lstStyle/>
        <a:p>
          <a:endParaRPr lang="en-PK"/>
        </a:p>
      </dgm:t>
    </dgm:pt>
    <dgm:pt modelId="{3E631C43-416E-4C33-A297-8B0145A4CAE4}" type="sibTrans" cxnId="{BAF56672-0AA1-4C7C-AAF6-34D66C5DC2BC}">
      <dgm:prSet/>
      <dgm:spPr/>
      <dgm:t>
        <a:bodyPr/>
        <a:lstStyle/>
        <a:p>
          <a:endParaRPr lang="en-PK"/>
        </a:p>
      </dgm:t>
    </dgm:pt>
    <dgm:pt modelId="{A7021822-2043-4475-8C01-A0BFCB33EB37}" type="pres">
      <dgm:prSet presAssocID="{3338BB6F-B019-4D30-84E5-CB56F76DA2EE}" presName="linear" presStyleCnt="0">
        <dgm:presLayoutVars>
          <dgm:animLvl val="lvl"/>
          <dgm:resizeHandles val="exact"/>
        </dgm:presLayoutVars>
      </dgm:prSet>
      <dgm:spPr/>
    </dgm:pt>
    <dgm:pt modelId="{8A5B3CAB-A03E-413A-9416-3642069A74BC}" type="pres">
      <dgm:prSet presAssocID="{9E0114A0-5B23-4E44-AE26-089898BBBC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8431E1-517F-4075-ABCA-EC5DF09DEF28}" type="pres">
      <dgm:prSet presAssocID="{3E631C43-416E-4C33-A297-8B0145A4CAE4}" presName="spacer" presStyleCnt="0"/>
      <dgm:spPr/>
    </dgm:pt>
    <dgm:pt modelId="{78378972-E0E5-4880-A0EC-AD01BC9871D4}" type="pres">
      <dgm:prSet presAssocID="{6213185B-7FEE-4C87-9F57-59436B6256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BE3A49-67BF-4382-979C-B243B67DD577}" type="presOf" srcId="{3338BB6F-B019-4D30-84E5-CB56F76DA2EE}" destId="{A7021822-2043-4475-8C01-A0BFCB33EB37}" srcOrd="0" destOrd="0" presId="urn:microsoft.com/office/officeart/2005/8/layout/vList2"/>
    <dgm:cxn modelId="{BAF56672-0AA1-4C7C-AAF6-34D66C5DC2BC}" srcId="{3338BB6F-B019-4D30-84E5-CB56F76DA2EE}" destId="{9E0114A0-5B23-4E44-AE26-089898BBBC5A}" srcOrd="0" destOrd="0" parTransId="{7FEE4409-65BA-456B-98B5-086DD20B3E05}" sibTransId="{3E631C43-416E-4C33-A297-8B0145A4CAE4}"/>
    <dgm:cxn modelId="{5850E273-6994-457F-8A79-91FB3A2C4EAB}" srcId="{3338BB6F-B019-4D30-84E5-CB56F76DA2EE}" destId="{6213185B-7FEE-4C87-9F57-59436B6256CA}" srcOrd="1" destOrd="0" parTransId="{8990D942-E29A-4510-960F-27F2B1870B64}" sibTransId="{8AAF5DDF-58BB-4219-989D-5057D75A0821}"/>
    <dgm:cxn modelId="{60A5D493-99E7-4AF2-BC0B-63B2B0B25AF4}" type="presOf" srcId="{9E0114A0-5B23-4E44-AE26-089898BBBC5A}" destId="{8A5B3CAB-A03E-413A-9416-3642069A74BC}" srcOrd="0" destOrd="0" presId="urn:microsoft.com/office/officeart/2005/8/layout/vList2"/>
    <dgm:cxn modelId="{E3FA3CA6-67AD-4267-8C96-7CE81B1E0AA4}" type="presOf" srcId="{6213185B-7FEE-4C87-9F57-59436B6256CA}" destId="{78378972-E0E5-4880-A0EC-AD01BC9871D4}" srcOrd="0" destOrd="0" presId="urn:microsoft.com/office/officeart/2005/8/layout/vList2"/>
    <dgm:cxn modelId="{A04C7A98-0029-4CF6-8DFF-52B6D0415F85}" type="presParOf" srcId="{A7021822-2043-4475-8C01-A0BFCB33EB37}" destId="{8A5B3CAB-A03E-413A-9416-3642069A74BC}" srcOrd="0" destOrd="0" presId="urn:microsoft.com/office/officeart/2005/8/layout/vList2"/>
    <dgm:cxn modelId="{6D6C8F15-9723-4B67-8416-DBDAA1B92EE6}" type="presParOf" srcId="{A7021822-2043-4475-8C01-A0BFCB33EB37}" destId="{5F8431E1-517F-4075-ABCA-EC5DF09DEF28}" srcOrd="1" destOrd="0" presId="urn:microsoft.com/office/officeart/2005/8/layout/vList2"/>
    <dgm:cxn modelId="{C8A3A702-0DDD-4E87-B503-C1B1515E5F55}" type="presParOf" srcId="{A7021822-2043-4475-8C01-A0BFCB33EB37}" destId="{78378972-E0E5-4880-A0EC-AD01BC9871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F9DDC1-3E2D-4AE0-84EC-791E7568577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4C3CA6-3AEB-404C-A66B-38AE79226F41}">
      <dgm:prSet/>
      <dgm:spPr/>
      <dgm:t>
        <a:bodyPr/>
        <a:lstStyle/>
        <a:p>
          <a:r>
            <a:rPr lang="en-US" b="1"/>
            <a:t>Section 3: Data Grouping</a:t>
          </a:r>
          <a:endParaRPr lang="en-US"/>
        </a:p>
      </dgm:t>
    </dgm:pt>
    <dgm:pt modelId="{C1DF0225-0F2A-4AC3-9628-677A8D4D6D87}" type="parTrans" cxnId="{B2C2A176-29EF-4EB5-8CDB-0A7FAEE87AA0}">
      <dgm:prSet/>
      <dgm:spPr/>
      <dgm:t>
        <a:bodyPr/>
        <a:lstStyle/>
        <a:p>
          <a:endParaRPr lang="en-US"/>
        </a:p>
      </dgm:t>
    </dgm:pt>
    <dgm:pt modelId="{8EA19B78-68F5-4389-B513-C120FEAAF39F}" type="sibTrans" cxnId="{B2C2A176-29EF-4EB5-8CDB-0A7FAEE87AA0}">
      <dgm:prSet/>
      <dgm:spPr/>
      <dgm:t>
        <a:bodyPr/>
        <a:lstStyle/>
        <a:p>
          <a:endParaRPr lang="en-US"/>
        </a:p>
      </dgm:t>
    </dgm:pt>
    <dgm:pt modelId="{91E666E5-EEB7-4759-8EB9-E2BE838AFF85}">
      <dgm:prSet/>
      <dgm:spPr/>
      <dgm:t>
        <a:bodyPr/>
        <a:lstStyle/>
        <a:p>
          <a:r>
            <a:rPr lang="en-US"/>
            <a:t>Group wines by quality rating and calculate the mean alcohol content.</a:t>
          </a:r>
        </a:p>
      </dgm:t>
    </dgm:pt>
    <dgm:pt modelId="{5BBDD391-C79B-4814-B4D5-273107756C8A}" type="parTrans" cxnId="{2F00E842-0DFC-4BE1-8FB0-69CC0F4214D0}">
      <dgm:prSet/>
      <dgm:spPr/>
      <dgm:t>
        <a:bodyPr/>
        <a:lstStyle/>
        <a:p>
          <a:endParaRPr lang="en-US"/>
        </a:p>
      </dgm:t>
    </dgm:pt>
    <dgm:pt modelId="{8CDCB336-FB18-4D3E-AFFE-071D8D785CF6}" type="sibTrans" cxnId="{2F00E842-0DFC-4BE1-8FB0-69CC0F4214D0}">
      <dgm:prSet/>
      <dgm:spPr/>
      <dgm:t>
        <a:bodyPr/>
        <a:lstStyle/>
        <a:p>
          <a:endParaRPr lang="en-US"/>
        </a:p>
      </dgm:t>
    </dgm:pt>
    <dgm:pt modelId="{1C4C9518-DB7B-471E-8A9E-03EC34DB6BFF}">
      <dgm:prSet/>
      <dgm:spPr/>
      <dgm:t>
        <a:bodyPr/>
        <a:lstStyle/>
        <a:p>
          <a:r>
            <a:rPr lang="en-US"/>
            <a:t>Group wines by pH level (acidic, neutral, basic) and calculate the mean quality rating.</a:t>
          </a:r>
        </a:p>
      </dgm:t>
    </dgm:pt>
    <dgm:pt modelId="{151C2FC0-D302-40F6-90A0-E7CCDA7DEBA5}" type="parTrans" cxnId="{E8FE66DE-42BC-4C3C-926D-6EE9DA181DE7}">
      <dgm:prSet/>
      <dgm:spPr/>
      <dgm:t>
        <a:bodyPr/>
        <a:lstStyle/>
        <a:p>
          <a:endParaRPr lang="en-US"/>
        </a:p>
      </dgm:t>
    </dgm:pt>
    <dgm:pt modelId="{B69A3689-7F3D-4FCC-90D1-4F0C6F98C432}" type="sibTrans" cxnId="{E8FE66DE-42BC-4C3C-926D-6EE9DA181DE7}">
      <dgm:prSet/>
      <dgm:spPr/>
      <dgm:t>
        <a:bodyPr/>
        <a:lstStyle/>
        <a:p>
          <a:endParaRPr lang="en-US"/>
        </a:p>
      </dgm:t>
    </dgm:pt>
    <dgm:pt modelId="{A3204B6A-E36D-4782-947B-82CFB7D393D9}">
      <dgm:prSet/>
      <dgm:spPr/>
      <dgm:t>
        <a:bodyPr/>
        <a:lstStyle/>
        <a:p>
          <a:r>
            <a:rPr lang="en-US" b="1"/>
            <a:t>Section 4: Data Sorting</a:t>
          </a:r>
          <a:endParaRPr lang="en-US"/>
        </a:p>
      </dgm:t>
    </dgm:pt>
    <dgm:pt modelId="{25B8CC76-5BDE-46DF-97A9-C7D713FC690C}" type="parTrans" cxnId="{96047E7D-D4B7-43FA-8D09-DB5783C0D18A}">
      <dgm:prSet/>
      <dgm:spPr/>
      <dgm:t>
        <a:bodyPr/>
        <a:lstStyle/>
        <a:p>
          <a:endParaRPr lang="en-US"/>
        </a:p>
      </dgm:t>
    </dgm:pt>
    <dgm:pt modelId="{BE30CB97-6D00-4999-BEA6-5174381B4485}" type="sibTrans" cxnId="{96047E7D-D4B7-43FA-8D09-DB5783C0D18A}">
      <dgm:prSet/>
      <dgm:spPr/>
      <dgm:t>
        <a:bodyPr/>
        <a:lstStyle/>
        <a:p>
          <a:endParaRPr lang="en-US"/>
        </a:p>
      </dgm:t>
    </dgm:pt>
    <dgm:pt modelId="{ED088870-25AE-4829-A890-5FA596EC275B}">
      <dgm:prSet/>
      <dgm:spPr/>
      <dgm:t>
        <a:bodyPr/>
        <a:lstStyle/>
        <a:p>
          <a:r>
            <a:rPr lang="en-US" dirty="0"/>
            <a:t>Sort wines by quality rating in descending order.</a:t>
          </a:r>
        </a:p>
      </dgm:t>
    </dgm:pt>
    <dgm:pt modelId="{F1775570-0348-4F42-A131-76EB1F160790}" type="parTrans" cxnId="{2EEE3030-3691-45AA-A7CF-CE0E5AEFE35D}">
      <dgm:prSet/>
      <dgm:spPr/>
      <dgm:t>
        <a:bodyPr/>
        <a:lstStyle/>
        <a:p>
          <a:endParaRPr lang="en-US"/>
        </a:p>
      </dgm:t>
    </dgm:pt>
    <dgm:pt modelId="{396DDFE2-46A5-49DA-B476-AB5DCA69438E}" type="sibTrans" cxnId="{2EEE3030-3691-45AA-A7CF-CE0E5AEFE35D}">
      <dgm:prSet/>
      <dgm:spPr/>
      <dgm:t>
        <a:bodyPr/>
        <a:lstStyle/>
        <a:p>
          <a:endParaRPr lang="en-US"/>
        </a:p>
      </dgm:t>
    </dgm:pt>
    <dgm:pt modelId="{95864319-4197-4665-9E0F-041E5B06DF0C}">
      <dgm:prSet/>
      <dgm:spPr/>
      <dgm:t>
        <a:bodyPr/>
        <a:lstStyle/>
        <a:p>
          <a:r>
            <a:rPr lang="en-US"/>
            <a:t>Sort wines by alcohol content in ascending order.</a:t>
          </a:r>
        </a:p>
      </dgm:t>
    </dgm:pt>
    <dgm:pt modelId="{77E21FDC-C94F-490F-A3C4-4BC8050D9C70}" type="parTrans" cxnId="{BC4E0D0F-CAFC-4C6A-B058-F96AA0063D18}">
      <dgm:prSet/>
      <dgm:spPr/>
      <dgm:t>
        <a:bodyPr/>
        <a:lstStyle/>
        <a:p>
          <a:endParaRPr lang="en-US"/>
        </a:p>
      </dgm:t>
    </dgm:pt>
    <dgm:pt modelId="{28DD730E-A578-4E4C-BCE8-53B0A2FD42F4}" type="sibTrans" cxnId="{BC4E0D0F-CAFC-4C6A-B058-F96AA0063D18}">
      <dgm:prSet/>
      <dgm:spPr/>
      <dgm:t>
        <a:bodyPr/>
        <a:lstStyle/>
        <a:p>
          <a:endParaRPr lang="en-US"/>
        </a:p>
      </dgm:t>
    </dgm:pt>
    <dgm:pt modelId="{CB43EC37-3127-4335-B490-39952C568068}" type="pres">
      <dgm:prSet presAssocID="{7CF9DDC1-3E2D-4AE0-84EC-791E7568577F}" presName="linear" presStyleCnt="0">
        <dgm:presLayoutVars>
          <dgm:animLvl val="lvl"/>
          <dgm:resizeHandles val="exact"/>
        </dgm:presLayoutVars>
      </dgm:prSet>
      <dgm:spPr/>
    </dgm:pt>
    <dgm:pt modelId="{53785E37-66F0-4A5E-AEFD-F04460FA8B29}" type="pres">
      <dgm:prSet presAssocID="{B54C3CA6-3AEB-404C-A66B-38AE79226F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059F8-8D59-4349-BFAC-3248055878CA}" type="pres">
      <dgm:prSet presAssocID="{B54C3CA6-3AEB-404C-A66B-38AE79226F41}" presName="childText" presStyleLbl="revTx" presStyleIdx="0" presStyleCnt="2">
        <dgm:presLayoutVars>
          <dgm:bulletEnabled val="1"/>
        </dgm:presLayoutVars>
      </dgm:prSet>
      <dgm:spPr/>
    </dgm:pt>
    <dgm:pt modelId="{AF658174-692C-4105-AB94-76B6533807E4}" type="pres">
      <dgm:prSet presAssocID="{A3204B6A-E36D-4782-947B-82CFB7D393D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6EFBB5-8E5E-4F43-8C52-8841A9AB9071}" type="pres">
      <dgm:prSet presAssocID="{A3204B6A-E36D-4782-947B-82CFB7D393D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C4E0D0F-CAFC-4C6A-B058-F96AA0063D18}" srcId="{A3204B6A-E36D-4782-947B-82CFB7D393D9}" destId="{95864319-4197-4665-9E0F-041E5B06DF0C}" srcOrd="1" destOrd="0" parTransId="{77E21FDC-C94F-490F-A3C4-4BC8050D9C70}" sibTransId="{28DD730E-A578-4E4C-BCE8-53B0A2FD42F4}"/>
    <dgm:cxn modelId="{94C9DB11-96C4-4772-8A8C-AE66FD87B73F}" type="presOf" srcId="{95864319-4197-4665-9E0F-041E5B06DF0C}" destId="{6F6EFBB5-8E5E-4F43-8C52-8841A9AB9071}" srcOrd="0" destOrd="1" presId="urn:microsoft.com/office/officeart/2005/8/layout/vList2"/>
    <dgm:cxn modelId="{AA28A524-B334-4715-AF07-8FD4CA84AEAD}" type="presOf" srcId="{1C4C9518-DB7B-471E-8A9E-03EC34DB6BFF}" destId="{F4A059F8-8D59-4349-BFAC-3248055878CA}" srcOrd="0" destOrd="1" presId="urn:microsoft.com/office/officeart/2005/8/layout/vList2"/>
    <dgm:cxn modelId="{2EEE3030-3691-45AA-A7CF-CE0E5AEFE35D}" srcId="{A3204B6A-E36D-4782-947B-82CFB7D393D9}" destId="{ED088870-25AE-4829-A890-5FA596EC275B}" srcOrd="0" destOrd="0" parTransId="{F1775570-0348-4F42-A131-76EB1F160790}" sibTransId="{396DDFE2-46A5-49DA-B476-AB5DCA69438E}"/>
    <dgm:cxn modelId="{2F00E842-0DFC-4BE1-8FB0-69CC0F4214D0}" srcId="{B54C3CA6-3AEB-404C-A66B-38AE79226F41}" destId="{91E666E5-EEB7-4759-8EB9-E2BE838AFF85}" srcOrd="0" destOrd="0" parTransId="{5BBDD391-C79B-4814-B4D5-273107756C8A}" sibTransId="{8CDCB336-FB18-4D3E-AFFE-071D8D785CF6}"/>
    <dgm:cxn modelId="{B2C2A176-29EF-4EB5-8CDB-0A7FAEE87AA0}" srcId="{7CF9DDC1-3E2D-4AE0-84EC-791E7568577F}" destId="{B54C3CA6-3AEB-404C-A66B-38AE79226F41}" srcOrd="0" destOrd="0" parTransId="{C1DF0225-0F2A-4AC3-9628-677A8D4D6D87}" sibTransId="{8EA19B78-68F5-4389-B513-C120FEAAF39F}"/>
    <dgm:cxn modelId="{96047E7D-D4B7-43FA-8D09-DB5783C0D18A}" srcId="{7CF9DDC1-3E2D-4AE0-84EC-791E7568577F}" destId="{A3204B6A-E36D-4782-947B-82CFB7D393D9}" srcOrd="1" destOrd="0" parTransId="{25B8CC76-5BDE-46DF-97A9-C7D713FC690C}" sibTransId="{BE30CB97-6D00-4999-BEA6-5174381B4485}"/>
    <dgm:cxn modelId="{0E899384-7F5D-4E48-979C-76B409D08478}" type="presOf" srcId="{B54C3CA6-3AEB-404C-A66B-38AE79226F41}" destId="{53785E37-66F0-4A5E-AEFD-F04460FA8B29}" srcOrd="0" destOrd="0" presId="urn:microsoft.com/office/officeart/2005/8/layout/vList2"/>
    <dgm:cxn modelId="{D7D044B6-1556-454A-BE51-29918A2868CB}" type="presOf" srcId="{7CF9DDC1-3E2D-4AE0-84EC-791E7568577F}" destId="{CB43EC37-3127-4335-B490-39952C568068}" srcOrd="0" destOrd="0" presId="urn:microsoft.com/office/officeart/2005/8/layout/vList2"/>
    <dgm:cxn modelId="{876F0FBD-0BEF-486F-A26E-853CF59D47DD}" type="presOf" srcId="{ED088870-25AE-4829-A890-5FA596EC275B}" destId="{6F6EFBB5-8E5E-4F43-8C52-8841A9AB9071}" srcOrd="0" destOrd="0" presId="urn:microsoft.com/office/officeart/2005/8/layout/vList2"/>
    <dgm:cxn modelId="{4E8C72C8-F3C2-4E7D-943B-EFA39D1BF317}" type="presOf" srcId="{A3204B6A-E36D-4782-947B-82CFB7D393D9}" destId="{AF658174-692C-4105-AB94-76B6533807E4}" srcOrd="0" destOrd="0" presId="urn:microsoft.com/office/officeart/2005/8/layout/vList2"/>
    <dgm:cxn modelId="{E8FE66DE-42BC-4C3C-926D-6EE9DA181DE7}" srcId="{B54C3CA6-3AEB-404C-A66B-38AE79226F41}" destId="{1C4C9518-DB7B-471E-8A9E-03EC34DB6BFF}" srcOrd="1" destOrd="0" parTransId="{151C2FC0-D302-40F6-90A0-E7CCDA7DEBA5}" sibTransId="{B69A3689-7F3D-4FCC-90D1-4F0C6F98C432}"/>
    <dgm:cxn modelId="{002818EE-A050-4BDA-8B2F-6AFFBA4D3C94}" type="presOf" srcId="{91E666E5-EEB7-4759-8EB9-E2BE838AFF85}" destId="{F4A059F8-8D59-4349-BFAC-3248055878CA}" srcOrd="0" destOrd="0" presId="urn:microsoft.com/office/officeart/2005/8/layout/vList2"/>
    <dgm:cxn modelId="{5E9F628C-0FA9-4EBF-9162-A28471AC487C}" type="presParOf" srcId="{CB43EC37-3127-4335-B490-39952C568068}" destId="{53785E37-66F0-4A5E-AEFD-F04460FA8B29}" srcOrd="0" destOrd="0" presId="urn:microsoft.com/office/officeart/2005/8/layout/vList2"/>
    <dgm:cxn modelId="{C930D981-4E79-4707-B911-596EB1373A2C}" type="presParOf" srcId="{CB43EC37-3127-4335-B490-39952C568068}" destId="{F4A059F8-8D59-4349-BFAC-3248055878CA}" srcOrd="1" destOrd="0" presId="urn:microsoft.com/office/officeart/2005/8/layout/vList2"/>
    <dgm:cxn modelId="{E1291B0C-8766-45C8-A775-0FECF647D34B}" type="presParOf" srcId="{CB43EC37-3127-4335-B490-39952C568068}" destId="{AF658174-692C-4105-AB94-76B6533807E4}" srcOrd="2" destOrd="0" presId="urn:microsoft.com/office/officeart/2005/8/layout/vList2"/>
    <dgm:cxn modelId="{E034EDBF-14CF-4CC6-A10C-EF5BCBA8DAB6}" type="presParOf" srcId="{CB43EC37-3127-4335-B490-39952C568068}" destId="{6F6EFBB5-8E5E-4F43-8C52-8841A9AB90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B3CAB-A03E-413A-9416-3642069A74BC}">
      <dsp:nvSpPr>
        <dsp:cNvPr id="0" name=""/>
        <dsp:cNvSpPr/>
      </dsp:nvSpPr>
      <dsp:spPr>
        <a:xfrm>
          <a:off x="0" y="9337"/>
          <a:ext cx="4828172" cy="27705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Pandas: </a:t>
          </a:r>
          <a:r>
            <a:rPr lang="en-US" sz="3200" kern="1200" dirty="0" err="1"/>
            <a:t>Groupby</a:t>
          </a:r>
          <a:r>
            <a:rPr lang="en-US" sz="3200" kern="1200" dirty="0"/>
            <a:t>, Adding and Removing Rows and Columns, Renaming the existing columns, loc and </a:t>
          </a:r>
          <a:r>
            <a:rPr lang="en-US" sz="3200" kern="1200" dirty="0" err="1"/>
            <a:t>iloc</a:t>
          </a:r>
          <a:endParaRPr lang="en-PK" sz="3200" kern="1200" dirty="0"/>
        </a:p>
      </dsp:txBody>
      <dsp:txXfrm>
        <a:off x="135248" y="144585"/>
        <a:ext cx="4557676" cy="2500063"/>
      </dsp:txXfrm>
    </dsp:sp>
    <dsp:sp modelId="{78378972-E0E5-4880-A0EC-AD01BC9871D4}">
      <dsp:nvSpPr>
        <dsp:cNvPr id="0" name=""/>
        <dsp:cNvSpPr/>
      </dsp:nvSpPr>
      <dsp:spPr>
        <a:xfrm>
          <a:off x="0" y="2872057"/>
          <a:ext cx="4828172" cy="277055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Matplotlib and Seaborn for Data Visualization</a:t>
          </a:r>
        </a:p>
      </dsp:txBody>
      <dsp:txXfrm>
        <a:off x="135248" y="3007305"/>
        <a:ext cx="4557676" cy="2500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85E37-66F0-4A5E-AEFD-F04460FA8B29}">
      <dsp:nvSpPr>
        <dsp:cNvPr id="0" name=""/>
        <dsp:cNvSpPr/>
      </dsp:nvSpPr>
      <dsp:spPr>
        <a:xfrm>
          <a:off x="0" y="24420"/>
          <a:ext cx="6900512" cy="8599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Section 3: Data Grouping</a:t>
          </a:r>
          <a:endParaRPr lang="en-US" sz="3500" kern="1200"/>
        </a:p>
      </dsp:txBody>
      <dsp:txXfrm>
        <a:off x="41979" y="66399"/>
        <a:ext cx="6816554" cy="775991"/>
      </dsp:txXfrm>
    </dsp:sp>
    <dsp:sp modelId="{F4A059F8-8D59-4349-BFAC-3248055878CA}">
      <dsp:nvSpPr>
        <dsp:cNvPr id="0" name=""/>
        <dsp:cNvSpPr/>
      </dsp:nvSpPr>
      <dsp:spPr>
        <a:xfrm>
          <a:off x="0" y="884370"/>
          <a:ext cx="6900512" cy="2064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Group wines by quality rating and calculate the mean alcohol content.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Group wines by pH level (acidic, neutral, basic) and calculate the mean quality rating.</a:t>
          </a:r>
        </a:p>
      </dsp:txBody>
      <dsp:txXfrm>
        <a:off x="0" y="884370"/>
        <a:ext cx="6900512" cy="2064825"/>
      </dsp:txXfrm>
    </dsp:sp>
    <dsp:sp modelId="{AF658174-692C-4105-AB94-76B6533807E4}">
      <dsp:nvSpPr>
        <dsp:cNvPr id="0" name=""/>
        <dsp:cNvSpPr/>
      </dsp:nvSpPr>
      <dsp:spPr>
        <a:xfrm>
          <a:off x="0" y="2949195"/>
          <a:ext cx="6900512" cy="85994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Section 4: Data Sorting</a:t>
          </a:r>
          <a:endParaRPr lang="en-US" sz="3500" kern="1200"/>
        </a:p>
      </dsp:txBody>
      <dsp:txXfrm>
        <a:off x="41979" y="2991174"/>
        <a:ext cx="6816554" cy="775991"/>
      </dsp:txXfrm>
    </dsp:sp>
    <dsp:sp modelId="{6F6EFBB5-8E5E-4F43-8C52-8841A9AB9071}">
      <dsp:nvSpPr>
        <dsp:cNvPr id="0" name=""/>
        <dsp:cNvSpPr/>
      </dsp:nvSpPr>
      <dsp:spPr>
        <a:xfrm>
          <a:off x="0" y="3809145"/>
          <a:ext cx="6900512" cy="170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Sort wines by quality rating in descending order.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Sort wines by alcohol content in ascending order.</a:t>
          </a:r>
        </a:p>
      </dsp:txBody>
      <dsp:txXfrm>
        <a:off x="0" y="3809145"/>
        <a:ext cx="6900512" cy="170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D3C3-F71F-9E2D-96B1-7310C788D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5C332-F459-8F3B-E4EC-FCCEC61B0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2A26-B380-A953-8EFA-B9090044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79416-C0A4-0892-9832-FB187B4B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04ADD-E245-C09E-C6A9-63485179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7531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5B0-62BC-6332-8670-2ACB5EC3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40ED-80A7-0578-AF48-FA0663A2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A2C0-0579-206C-34AB-0B0576C6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98F01-6929-0759-2E08-AC48046F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85796-F5E3-434F-A128-A6DB60A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997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28B4B-3703-3156-1B75-140D4017B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04125-1C59-5FF2-14F4-B7B9E502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3C17F-8247-11EB-164F-F8664BA1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471E-39BB-1AC7-4095-C09EF6F1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2362-19A8-205A-E912-2EEFC42F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1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5ECC-41C0-CE50-13FC-514BADAC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9FA3-4936-CD40-180F-E5A49B6D3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221B-FFEC-3666-69AB-444060EC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10E77-B39A-403E-AAAD-FC08F930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6ACD2-CCDE-D190-46DD-CAD8AC77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78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4AF0-C13F-A5BF-BE21-3744FAD7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3B22-5C95-12E1-256D-75531E52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F3C4-B37A-F658-900B-D6F062DB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0066-76C9-56CF-6704-E46971DA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6C165-FCA4-D18A-79D1-8327A7B1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54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7FFE-3402-0E44-433A-E45227D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30016-9415-1206-5355-EE1AE5275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B8613-FA0B-B0A3-8A2D-93B802DB5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4460C-BEEF-38CC-1E53-29A938B9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62E45-D059-3C40-634D-0F134894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6CBC7-0F9A-901E-384C-62FAE93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437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0991-D7C3-14E7-0C29-AFD3100F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8D9B6-5239-6B7B-C5B6-80E85A20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AD37F-83C7-1E24-08EF-E8B0E3AF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26A37-6052-701D-E7BF-469D60249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B64FD-3450-14CD-1A5D-8AA2930BF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2DE54-EB8F-1A7C-CECA-3A74BD04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0EF2-B379-B548-E1EB-68F7B408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D0C8E-9EF2-1AE2-29B5-20BCEF5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745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D490-27B7-CE15-6FA2-6BB4AC4F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83943-28AE-9084-776B-F3EAF8ED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88D4A-E936-0260-971E-8288684B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6C2D7-32B8-8229-2F4E-2F92A634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3864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ED309-4DAE-ABB8-70EC-86E7A7F5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956E-3019-C68C-CD30-E47CC651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6733-8479-0838-9313-A48CCB65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584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C376-109F-733B-BA02-08739703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8A38-6D6A-E292-42A6-70EE172BE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5C827-BC7F-DB51-E348-83424E109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AED43-8534-6A88-D7DE-7DFA5CE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A799-BE18-B346-9304-9EEAA76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68499-7A2F-6C31-2508-BA6B512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64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8213-A860-6238-429E-D6828EB4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68287-D9B6-F554-5D6E-93F010A12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59EA4-AD59-86CA-B830-C7A684E45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85581-3F8B-7C2D-10D8-23204F9B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7E1D-4F0A-27D4-86AF-3C1A3596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F98E-8E10-D5F8-5309-C44ACBFF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27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64896-82AF-B0EE-104F-24A15C15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5286-7A0A-0617-5ABF-A40FABAA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2979-EA35-23D6-48BD-BD14075D6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9F54A-8AB4-4A8B-8FFD-724297A95846}" type="datetimeFigureOut">
              <a:rPr lang="en-PK" smtClean="0"/>
              <a:t>23/09/2024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3D30-CE14-480B-FAE0-8FEFD16B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EB52-963C-6F85-BDC0-E692FB1B5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957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Glass Rendering Of Chemical Compounds">
            <a:extLst>
              <a:ext uri="{FF2B5EF4-FFF2-40B4-BE49-F238E27FC236}">
                <a16:creationId xmlns:a16="http://schemas.microsoft.com/office/drawing/2014/main" id="{551836B4-D6E0-E135-991C-426A59A6B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1468E-CD25-89E0-E85A-CCB182D27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LAB#05</a:t>
            </a:r>
            <a:endParaRPr lang="en-PK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E8B6B-2512-A198-A4F2-126ED90EC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Artificial Intelligence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Abdul Haseeb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06FD-8A4B-1D0D-4975-FD3F6D58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and Axis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F1128-3AEA-2CF0-B260-B3D0263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object is container which holds everything which we see on the page</a:t>
            </a:r>
          </a:p>
          <a:p>
            <a:endParaRPr lang="en-US" dirty="0"/>
          </a:p>
          <a:p>
            <a:r>
              <a:rPr lang="en-US" dirty="0"/>
              <a:t>Axis is the part of the page that holds the data, it is the canvas on which we will draw our data to visualize it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492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BF55-D196-4A81-C367-FD52C626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Plots to Cover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1306-DAAE-DE6B-2002-727B7BE39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Plot</a:t>
            </a:r>
          </a:p>
          <a:p>
            <a:r>
              <a:rPr lang="en-US" dirty="0"/>
              <a:t>Bar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Pie Plot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0856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9D8B-36DA-AB0D-FF3F-28CC6A6B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Libraries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0B2B-9021-1049-3213-CB80D99BB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  <a:p>
            <a:r>
              <a:rPr lang="en-US" dirty="0"/>
              <a:t>Seaborn</a:t>
            </a:r>
          </a:p>
          <a:p>
            <a:pPr lvl="1"/>
            <a:r>
              <a:rPr lang="en-US" dirty="0" err="1"/>
              <a:t>etc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4505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3F3B8A-F48F-41D8-52EA-5206D550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Lab Objectives</a:t>
            </a:r>
            <a:endParaRPr lang="en-PK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6D05C9-07A2-57D3-069B-9DB0C9273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332844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24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4CA43-74FC-AC68-9D4B-A8DD892D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GroupBy</a:t>
            </a:r>
          </a:p>
        </p:txBody>
      </p:sp>
      <p:pic>
        <p:nvPicPr>
          <p:cNvPr id="9" name="Content Placeholder 8" descr="A diagram of a split application&#10;&#10;Description automatically generated with medium confidence">
            <a:extLst>
              <a:ext uri="{FF2B5EF4-FFF2-40B4-BE49-F238E27FC236}">
                <a16:creationId xmlns:a16="http://schemas.microsoft.com/office/drawing/2014/main" id="{B622CF16-987C-E4E7-3D7F-F0FD0A09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6" y="1675227"/>
            <a:ext cx="80999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4CA43-74FC-AC68-9D4B-A8DD892D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loc vs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iloc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B843-13D7-F7DD-E345-A6843AF5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loc:</a:t>
            </a:r>
          </a:p>
          <a:p>
            <a:pPr lvl="1"/>
            <a:r>
              <a:rPr lang="en-US" dirty="0"/>
              <a:t>Used for labeled Indexing, where index is a text label</a:t>
            </a:r>
          </a:p>
          <a:p>
            <a:pPr lvl="1"/>
            <a:r>
              <a:rPr lang="en-US" dirty="0"/>
              <a:t>Can use Numeric Indexing, but the last index will be included</a:t>
            </a:r>
          </a:p>
          <a:p>
            <a:pPr lvl="1"/>
            <a:r>
              <a:rPr lang="en-US" dirty="0"/>
              <a:t>Can accept Boolean data</a:t>
            </a:r>
          </a:p>
          <a:p>
            <a:pPr lvl="1"/>
            <a:endParaRPr lang="en-US" dirty="0"/>
          </a:p>
          <a:p>
            <a:r>
              <a:rPr lang="en-US" dirty="0" err="1"/>
              <a:t>iloc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Used for numeric indexing, where index is integer</a:t>
            </a:r>
          </a:p>
          <a:p>
            <a:pPr lvl="1"/>
            <a:r>
              <a:rPr lang="en-US" dirty="0"/>
              <a:t>Last index will not be included</a:t>
            </a:r>
          </a:p>
          <a:p>
            <a:pPr lvl="1"/>
            <a:r>
              <a:rPr lang="en-US" dirty="0"/>
              <a:t>Can not accept Boolean data</a:t>
            </a:r>
          </a:p>
        </p:txBody>
      </p:sp>
    </p:spTree>
    <p:extLst>
      <p:ext uri="{BB962C8B-B14F-4D97-AF65-F5344CB8AC3E}">
        <p14:creationId xmlns:p14="http://schemas.microsoft.com/office/powerpoint/2010/main" val="130949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24BD6-1DAA-952A-ACE6-FEE49E60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Tasks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069D47-3FB4-5622-BD4C-9D3CFC950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84462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15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51B0-DA2A-6A06-8FE8-C82DDC89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D7D3-4391-E8E8-5FCD-5D6673E1B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Section 5: Data Concatenation</a:t>
            </a:r>
          </a:p>
          <a:p>
            <a:pPr lvl="1"/>
            <a:r>
              <a:rPr lang="en-US" dirty="0"/>
              <a:t>Concatenate the red wine dataset with the white wine dataset</a:t>
            </a:r>
          </a:p>
        </p:txBody>
      </p:sp>
    </p:spTree>
    <p:extLst>
      <p:ext uri="{BB962C8B-B14F-4D97-AF65-F5344CB8AC3E}">
        <p14:creationId xmlns:p14="http://schemas.microsoft.com/office/powerpoint/2010/main" val="125843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mputer 3D windows background">
            <a:extLst>
              <a:ext uri="{FF2B5EF4-FFF2-40B4-BE49-F238E27FC236}">
                <a16:creationId xmlns:a16="http://schemas.microsoft.com/office/drawing/2014/main" id="{15220A47-87A0-0548-CD37-F76DEE3F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38AA9-F024-F819-82AE-94DA5288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Why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E6223-8822-3223-92AC-9FF65291B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A picture is worth a thousand words!</a:t>
            </a:r>
          </a:p>
        </p:txBody>
      </p:sp>
    </p:spTree>
    <p:extLst>
      <p:ext uri="{BB962C8B-B14F-4D97-AF65-F5344CB8AC3E}">
        <p14:creationId xmlns:p14="http://schemas.microsoft.com/office/powerpoint/2010/main" val="156339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FBD-1629-5559-EE7E-CB284F71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Visualization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908B-1AC0-829B-8046-132C1637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is the process to visualize the data in picture form</a:t>
            </a:r>
          </a:p>
          <a:p>
            <a:endParaRPr lang="en-US" dirty="0"/>
          </a:p>
          <a:p>
            <a:r>
              <a:rPr lang="en-US" dirty="0"/>
              <a:t>Data Visualization allows us to communicate the insights from the data easily with the stakeholders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3316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E03A-8196-B1BE-CABF-B80AEBC2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9085-5C83-ED07-5E93-98EC209E9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Library/Module for Data Visualization</a:t>
            </a:r>
          </a:p>
          <a:p>
            <a:endParaRPr lang="en-US" dirty="0"/>
          </a:p>
          <a:p>
            <a:r>
              <a:rPr lang="en-US" dirty="0"/>
              <a:t>Submodule </a:t>
            </a:r>
            <a:r>
              <a:rPr lang="en-US" dirty="0" err="1"/>
              <a:t>pyplot</a:t>
            </a:r>
            <a:r>
              <a:rPr lang="en-US" dirty="0"/>
              <a:t> is used for creating various plots</a:t>
            </a:r>
          </a:p>
          <a:p>
            <a:endParaRPr lang="en-US" dirty="0"/>
          </a:p>
          <a:p>
            <a:r>
              <a:rPr lang="en-US" dirty="0"/>
              <a:t>Inside a plot we have figure and axes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1051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291</Words>
  <Application>Microsoft Office PowerPoint</Application>
  <PresentationFormat>Widescreen</PresentationFormat>
  <Paragraphs>52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LAB#05</vt:lpstr>
      <vt:lpstr>Lab Objectives</vt:lpstr>
      <vt:lpstr>GroupBy</vt:lpstr>
      <vt:lpstr>loc vs iloc</vt:lpstr>
      <vt:lpstr>Tasks</vt:lpstr>
      <vt:lpstr>Tasks</vt:lpstr>
      <vt:lpstr>Why Data Visualization</vt:lpstr>
      <vt:lpstr>What is Data Visualization</vt:lpstr>
      <vt:lpstr>Matplotlib</vt:lpstr>
      <vt:lpstr>Figure and Axis</vt:lpstr>
      <vt:lpstr>Types of Plots to Cover</vt:lpstr>
      <vt:lpstr>Some other Libraries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Haseeb</dc:creator>
  <cp:lastModifiedBy>Abdul Haseeb</cp:lastModifiedBy>
  <cp:revision>198</cp:revision>
  <dcterms:created xsi:type="dcterms:W3CDTF">2024-08-27T09:29:25Z</dcterms:created>
  <dcterms:modified xsi:type="dcterms:W3CDTF">2024-09-23T04:55:56Z</dcterms:modified>
</cp:coreProperties>
</file>